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10" r:id="rId4"/>
    <p:sldId id="309" r:id="rId5"/>
    <p:sldId id="311" r:id="rId6"/>
    <p:sldId id="312" r:id="rId7"/>
    <p:sldId id="313" r:id="rId8"/>
    <p:sldId id="314" r:id="rId9"/>
    <p:sldId id="30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p:scale>
          <a:sx n="96" d="100"/>
          <a:sy n="96" d="100"/>
        </p:scale>
        <p:origin x="451" y="25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5/7/2022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5/7/2022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5/7/2022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5/7/2022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itchFamily="18" charset="0"/>
              </a:rPr>
              <a:t>Microsoft Excel 2013</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normAutofit fontScale="92500"/>
          </a:bodyPr>
          <a:lstStyle/>
          <a:p>
            <a:r>
              <a:rPr lang="en-US" sz="4000" dirty="0" smtClean="0">
                <a:solidFill>
                  <a:schemeClr val="tx1"/>
                </a:solidFill>
                <a:latin typeface="AGA Granada غرناطة V2" pitchFamily="2" charset="-78"/>
                <a:cs typeface="AGA Granada غرناطة V2" pitchFamily="2" charset="-78"/>
              </a:rPr>
              <a:t>Dr. Wameedh. T.M. Al-</a:t>
            </a:r>
            <a:r>
              <a:rPr lang="en-US" sz="4000" dirty="0" err="1" smtClean="0">
                <a:solidFill>
                  <a:schemeClr val="tx1"/>
                </a:solidFill>
                <a:latin typeface="AGA Granada غرناطة V2" pitchFamily="2" charset="-78"/>
                <a:cs typeface="AGA Granada غرناطة V2" pitchFamily="2" charset="-78"/>
              </a:rPr>
              <a:t>Tameemi</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66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TextBox 1"/>
          <p:cNvSpPr txBox="1"/>
          <p:nvPr/>
        </p:nvSpPr>
        <p:spPr>
          <a:xfrm>
            <a:off x="395536" y="962144"/>
            <a:ext cx="3087768" cy="738664"/>
          </a:xfrm>
          <a:prstGeom prst="rect">
            <a:avLst/>
          </a:prstGeom>
          <a:noFill/>
        </p:spPr>
        <p:txBody>
          <a:bodyPr wrap="none" rtlCol="0">
            <a:spAutoFit/>
          </a:bodyPr>
          <a:lstStyle/>
          <a:p>
            <a:r>
              <a:rPr lang="en-US" sz="2400" b="1" dirty="0"/>
              <a:t>Calculation with dates </a:t>
            </a:r>
            <a:endParaRPr lang="en-US" sz="2400" b="1" dirty="0" smtClean="0"/>
          </a:p>
          <a:p>
            <a:endParaRPr lang="en-US" dirty="0"/>
          </a:p>
        </p:txBody>
      </p:sp>
      <p:sp>
        <p:nvSpPr>
          <p:cNvPr id="8" name="Rectangle 7"/>
          <p:cNvSpPr/>
          <p:nvPr/>
        </p:nvSpPr>
        <p:spPr>
          <a:xfrm>
            <a:off x="376917" y="1365223"/>
            <a:ext cx="8318728" cy="2031325"/>
          </a:xfrm>
          <a:prstGeom prst="rect">
            <a:avLst/>
          </a:prstGeom>
        </p:spPr>
        <p:txBody>
          <a:bodyPr wrap="square">
            <a:spAutoFit/>
          </a:bodyPr>
          <a:lstStyle/>
          <a:p>
            <a:pPr algn="just"/>
            <a:r>
              <a:rPr lang="en-US" dirty="0"/>
              <a:t>Excel also allows you to perform calculations with dates. All dates are stored in Excel as sequential numbers. By default, January 1 1900 is serial number 1, and January 1, 2004 is serial number 40933 because it is 40,933 days after January 1, 1900. Excel stores times as decimal fractions because time is considered a portion of a day. Because dates and times are values, they can be </a:t>
            </a:r>
            <a:r>
              <a:rPr lang="en-US" b="1" dirty="0"/>
              <a:t>added</a:t>
            </a:r>
            <a:r>
              <a:rPr lang="en-US" dirty="0"/>
              <a:t>, </a:t>
            </a:r>
            <a:r>
              <a:rPr lang="en-US" b="1" dirty="0"/>
              <a:t>subtracted</a:t>
            </a:r>
            <a:r>
              <a:rPr lang="en-US" dirty="0"/>
              <a:t>, and </a:t>
            </a:r>
            <a:r>
              <a:rPr lang="en-US" b="1" dirty="0"/>
              <a:t>included</a:t>
            </a:r>
            <a:r>
              <a:rPr lang="en-US" dirty="0"/>
              <a:t> in other calculations. You can view a date as a serial value and a time as a decimal fraction by changing the format of the cell that contains the date or time to General format.</a:t>
            </a:r>
          </a:p>
        </p:txBody>
      </p:sp>
      <p:sp>
        <p:nvSpPr>
          <p:cNvPr id="5" name="Rectangle 4"/>
          <p:cNvSpPr/>
          <p:nvPr/>
        </p:nvSpPr>
        <p:spPr>
          <a:xfrm>
            <a:off x="423573" y="3501008"/>
            <a:ext cx="7344816" cy="1200329"/>
          </a:xfrm>
          <a:prstGeom prst="rect">
            <a:avLst/>
          </a:prstGeom>
        </p:spPr>
        <p:txBody>
          <a:bodyPr wrap="square">
            <a:spAutoFit/>
          </a:bodyPr>
          <a:lstStyle/>
          <a:p>
            <a:r>
              <a:rPr lang="en-US" b="1" dirty="0"/>
              <a:t>Viewing dates as numbers </a:t>
            </a:r>
            <a:endParaRPr lang="en-US" b="1" dirty="0" smtClean="0"/>
          </a:p>
          <a:p>
            <a:r>
              <a:rPr lang="en-US" dirty="0" smtClean="0"/>
              <a:t>To </a:t>
            </a:r>
            <a:r>
              <a:rPr lang="en-US" dirty="0"/>
              <a:t>view dates as numbers: </a:t>
            </a:r>
            <a:endParaRPr lang="en-US" dirty="0" smtClean="0"/>
          </a:p>
          <a:p>
            <a:pPr marL="342900" indent="-342900">
              <a:buAutoNum type="arabicPeriod"/>
            </a:pPr>
            <a:r>
              <a:rPr lang="en-US" dirty="0" smtClean="0"/>
              <a:t>Select </a:t>
            </a:r>
            <a:r>
              <a:rPr lang="en-US" dirty="0"/>
              <a:t>the cell and click Cells on the Format menu. </a:t>
            </a:r>
            <a:endParaRPr lang="en-US" dirty="0" smtClean="0"/>
          </a:p>
          <a:p>
            <a:pPr marL="342900" indent="-342900">
              <a:buAutoNum type="arabicPeriod"/>
            </a:pPr>
            <a:r>
              <a:rPr lang="en-US" dirty="0" smtClean="0"/>
              <a:t>2</a:t>
            </a:r>
            <a:r>
              <a:rPr lang="en-US" dirty="0"/>
              <a:t>. Click the Number tab, and then click Number in the Category box. </a:t>
            </a:r>
          </a:p>
        </p:txBody>
      </p:sp>
      <p:pic>
        <p:nvPicPr>
          <p:cNvPr id="6" name="Picture 5"/>
          <p:cNvPicPr>
            <a:picLocks noChangeAspect="1"/>
          </p:cNvPicPr>
          <p:nvPr/>
        </p:nvPicPr>
        <p:blipFill rotWithShape="1">
          <a:blip r:embed="rId2"/>
          <a:srcRect l="78350" r="14563" b="45334"/>
          <a:stretch/>
        </p:blipFill>
        <p:spPr>
          <a:xfrm>
            <a:off x="7620487" y="3501008"/>
            <a:ext cx="1224136" cy="318668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323528" y="1052736"/>
            <a:ext cx="8534752" cy="1231106"/>
          </a:xfrm>
          <a:prstGeom prst="rect">
            <a:avLst/>
          </a:prstGeom>
        </p:spPr>
        <p:txBody>
          <a:bodyPr wrap="square">
            <a:spAutoFit/>
          </a:bodyPr>
          <a:lstStyle/>
          <a:p>
            <a:pPr algn="just"/>
            <a:r>
              <a:rPr lang="en-US" sz="2000" b="1" dirty="0"/>
              <a:t>Calculating the difference between two dates </a:t>
            </a:r>
            <a:endParaRPr lang="en-US" sz="2000" b="1" dirty="0" smtClean="0"/>
          </a:p>
          <a:p>
            <a:pPr algn="just"/>
            <a:r>
              <a:rPr lang="en-US" dirty="0" smtClean="0"/>
              <a:t>In </a:t>
            </a:r>
            <a:r>
              <a:rPr lang="en-US" dirty="0"/>
              <a:t>the following example the date in cell </a:t>
            </a:r>
            <a:r>
              <a:rPr lang="en-US" dirty="0" smtClean="0"/>
              <a:t>B3 </a:t>
            </a:r>
            <a:r>
              <a:rPr lang="en-US" dirty="0"/>
              <a:t>has been subtracted from the date in cell B2. The result in cell </a:t>
            </a:r>
            <a:r>
              <a:rPr lang="en-US" dirty="0" smtClean="0"/>
              <a:t>B4 </a:t>
            </a:r>
            <a:r>
              <a:rPr lang="en-US" dirty="0"/>
              <a:t>has been formatted to display a number (the number of days between two dates) with no decimal places.</a:t>
            </a:r>
          </a:p>
        </p:txBody>
      </p:sp>
      <p:pic>
        <p:nvPicPr>
          <p:cNvPr id="10" name="Picture 9"/>
          <p:cNvPicPr>
            <a:picLocks noChangeAspect="1"/>
          </p:cNvPicPr>
          <p:nvPr/>
        </p:nvPicPr>
        <p:blipFill rotWithShape="1">
          <a:blip r:embed="rId2"/>
          <a:srcRect l="60237" r="31888" b="71000"/>
          <a:stretch/>
        </p:blipFill>
        <p:spPr>
          <a:xfrm>
            <a:off x="3203848" y="2507863"/>
            <a:ext cx="3185452" cy="3959156"/>
          </a:xfrm>
          <a:prstGeom prst="rect">
            <a:avLst/>
          </a:prstGeom>
          <a:ln>
            <a:solidFill>
              <a:schemeClr val="tx1"/>
            </a:solidFill>
          </a:ln>
        </p:spPr>
      </p:pic>
    </p:spTree>
    <p:extLst>
      <p:ext uri="{BB962C8B-B14F-4D97-AF65-F5344CB8AC3E}">
        <p14:creationId xmlns:p14="http://schemas.microsoft.com/office/powerpoint/2010/main" val="1445913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11" name="Rectangle 10"/>
          <p:cNvSpPr/>
          <p:nvPr/>
        </p:nvSpPr>
        <p:spPr>
          <a:xfrm>
            <a:off x="188204" y="1052736"/>
            <a:ext cx="8670075" cy="1754326"/>
          </a:xfrm>
          <a:prstGeom prst="rect">
            <a:avLst/>
          </a:prstGeom>
        </p:spPr>
        <p:txBody>
          <a:bodyPr wrap="square">
            <a:spAutoFit/>
          </a:bodyPr>
          <a:lstStyle/>
          <a:p>
            <a:pPr algn="just"/>
            <a:r>
              <a:rPr lang="en-US" dirty="0"/>
              <a:t>NB: You will need to format the result of the formula to a number format, as it may display as a date. </a:t>
            </a:r>
            <a:endParaRPr lang="en-US" dirty="0" smtClean="0"/>
          </a:p>
          <a:p>
            <a:pPr algn="just"/>
            <a:r>
              <a:rPr lang="en-US" dirty="0" smtClean="0"/>
              <a:t>If </a:t>
            </a:r>
            <a:r>
              <a:rPr lang="en-US" dirty="0"/>
              <a:t>you want to know what the date is 3 weeks’ time, and you have the current date in cell A1, then your formula could be: =A1+21 NB Excel won’t </a:t>
            </a:r>
            <a:r>
              <a:rPr lang="en-US" dirty="0" smtClean="0"/>
              <a:t>recognize </a:t>
            </a:r>
            <a:r>
              <a:rPr lang="en-US" dirty="0"/>
              <a:t>a date just typed in directly into a formula: </a:t>
            </a:r>
            <a:r>
              <a:rPr lang="en-US" dirty="0" err="1"/>
              <a:t>Eg</a:t>
            </a:r>
            <a:r>
              <a:rPr lang="en-US" dirty="0"/>
              <a:t> </a:t>
            </a:r>
            <a:r>
              <a:rPr lang="en-US" dirty="0" smtClean="0"/>
              <a:t>=9/5/2022+21</a:t>
            </a:r>
            <a:r>
              <a:rPr lang="en-US" dirty="0"/>
              <a:t>. You would have to use a date function to convert the date into one that Excel can understand as below:</a:t>
            </a:r>
          </a:p>
        </p:txBody>
      </p:sp>
      <p:sp>
        <p:nvSpPr>
          <p:cNvPr id="12" name="Rectangle 11"/>
          <p:cNvSpPr/>
          <p:nvPr/>
        </p:nvSpPr>
        <p:spPr>
          <a:xfrm>
            <a:off x="539551" y="3212976"/>
            <a:ext cx="8318727" cy="1477328"/>
          </a:xfrm>
          <a:prstGeom prst="rect">
            <a:avLst/>
          </a:prstGeom>
        </p:spPr>
        <p:txBody>
          <a:bodyPr wrap="square">
            <a:spAutoFit/>
          </a:bodyPr>
          <a:lstStyle/>
          <a:p>
            <a:r>
              <a:rPr lang="en-US" dirty="0"/>
              <a:t>=</a:t>
            </a:r>
            <a:r>
              <a:rPr lang="en-US" dirty="0" smtClean="0"/>
              <a:t>Date(2022,5,9)+</a:t>
            </a:r>
            <a:r>
              <a:rPr lang="en-US" dirty="0"/>
              <a:t>21 The arguments being: (</a:t>
            </a:r>
            <a:r>
              <a:rPr lang="en-US" dirty="0" err="1"/>
              <a:t>year,month,day</a:t>
            </a:r>
            <a:r>
              <a:rPr lang="en-US" dirty="0"/>
              <a:t>) </a:t>
            </a:r>
            <a:endParaRPr lang="en-US" dirty="0" smtClean="0"/>
          </a:p>
          <a:p>
            <a:r>
              <a:rPr lang="en-US" dirty="0" smtClean="0"/>
              <a:t>=</a:t>
            </a:r>
            <a:r>
              <a:rPr lang="en-US" dirty="0"/>
              <a:t>Today() Current date – this is a dynamic date (will change every day). You could use this in a formula to see what the date will be in 3 weeks’ time from today’s date: =Today()+21 </a:t>
            </a:r>
            <a:endParaRPr lang="en-US" dirty="0" smtClean="0"/>
          </a:p>
          <a:p>
            <a:r>
              <a:rPr lang="en-US" dirty="0" smtClean="0"/>
              <a:t>=</a:t>
            </a:r>
            <a:r>
              <a:rPr lang="en-US" dirty="0"/>
              <a:t>Now() Current time</a:t>
            </a:r>
          </a:p>
        </p:txBody>
      </p:sp>
    </p:spTree>
    <p:extLst>
      <p:ext uri="{BB962C8B-B14F-4D97-AF65-F5344CB8AC3E}">
        <p14:creationId xmlns:p14="http://schemas.microsoft.com/office/powerpoint/2010/main" val="918422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Rectangle 1"/>
          <p:cNvSpPr/>
          <p:nvPr/>
        </p:nvSpPr>
        <p:spPr>
          <a:xfrm>
            <a:off x="214282" y="980728"/>
            <a:ext cx="2492990" cy="369332"/>
          </a:xfrm>
          <a:prstGeom prst="rect">
            <a:avLst/>
          </a:prstGeom>
        </p:spPr>
        <p:txBody>
          <a:bodyPr wrap="none">
            <a:spAutoFit/>
          </a:bodyPr>
          <a:lstStyle/>
          <a:p>
            <a:r>
              <a:rPr lang="en-US" b="1" dirty="0">
                <a:solidFill>
                  <a:srgbClr val="000000"/>
                </a:solidFill>
                <a:latin typeface="Arial" panose="020B0604020202020204" pitchFamily="34" charset="0"/>
              </a:rPr>
              <a:t>Precision formatting </a:t>
            </a:r>
            <a:endParaRPr lang="en-US" dirty="0"/>
          </a:p>
        </p:txBody>
      </p:sp>
      <p:sp>
        <p:nvSpPr>
          <p:cNvPr id="3" name="Rectangle 2"/>
          <p:cNvSpPr/>
          <p:nvPr/>
        </p:nvSpPr>
        <p:spPr>
          <a:xfrm>
            <a:off x="213920" y="1412776"/>
            <a:ext cx="8644359" cy="1477328"/>
          </a:xfrm>
          <a:prstGeom prst="rect">
            <a:avLst/>
          </a:prstGeom>
        </p:spPr>
        <p:txBody>
          <a:bodyPr wrap="square">
            <a:spAutoFit/>
          </a:bodyPr>
          <a:lstStyle/>
          <a:p>
            <a:pPr algn="just"/>
            <a:r>
              <a:rPr lang="en-US" dirty="0">
                <a:solidFill>
                  <a:srgbClr val="000000"/>
                </a:solidFill>
                <a:latin typeface="Arial" panose="020B0604020202020204" pitchFamily="34" charset="0"/>
              </a:rPr>
              <a:t>Care must be taken when working with formatted numbers. It is important to remember that formatted numbers, i.e. the numbers which appear on the screen, may not be the same as the value stored in the cell or the numbers used in calculations. The discrepancy can cause the results displayed to be different from the manually calculated answers. </a:t>
            </a:r>
            <a:endParaRPr lang="en-US" dirty="0"/>
          </a:p>
        </p:txBody>
      </p:sp>
      <p:sp>
        <p:nvSpPr>
          <p:cNvPr id="4" name="Rectangle 3"/>
          <p:cNvSpPr/>
          <p:nvPr/>
        </p:nvSpPr>
        <p:spPr>
          <a:xfrm>
            <a:off x="244143" y="2996952"/>
            <a:ext cx="4572000" cy="3539430"/>
          </a:xfrm>
          <a:prstGeom prst="rect">
            <a:avLst/>
          </a:prstGeom>
        </p:spPr>
        <p:txBody>
          <a:bodyPr>
            <a:spAutoFit/>
          </a:bodyPr>
          <a:lstStyle/>
          <a:p>
            <a:pPr algn="just"/>
            <a:r>
              <a:rPr lang="en-US" sz="1600" dirty="0">
                <a:solidFill>
                  <a:srgbClr val="000000"/>
                </a:solidFill>
                <a:latin typeface="Arial" panose="020B0604020202020204" pitchFamily="34" charset="0"/>
              </a:rPr>
              <a:t>In the example opposite, there are two columns of numbers that appear to be the same. The first column adds up to 95 but the second column adds up to 100. Take a close look at the value stored in cell A1, as displayed in the </a:t>
            </a:r>
            <a:r>
              <a:rPr lang="en-US" sz="1600" i="1" dirty="0">
                <a:solidFill>
                  <a:srgbClr val="000000"/>
                </a:solidFill>
                <a:latin typeface="Arial" panose="020B0604020202020204" pitchFamily="34" charset="0"/>
              </a:rPr>
              <a:t>Formula </a:t>
            </a:r>
            <a:r>
              <a:rPr lang="en-US" sz="1600" dirty="0">
                <a:solidFill>
                  <a:srgbClr val="000000"/>
                </a:solidFill>
                <a:latin typeface="Arial" panose="020B0604020202020204" pitchFamily="34" charset="0"/>
              </a:rPr>
              <a:t>bar. The value stored in all the cells in the first column is actually 9.5. This has been formatted to appear as a whole number (integer). The calculation is actually correct (10*9.5=95), although it appears to be incorrect. The problem can be avoided by using number formats cautiously, or it can be resolved by setting the precision for the entire worksheet as explained below. </a:t>
            </a:r>
            <a:endParaRPr lang="en-US" sz="1600" dirty="0"/>
          </a:p>
        </p:txBody>
      </p:sp>
      <p:pic>
        <p:nvPicPr>
          <p:cNvPr id="5" name="Picture 4"/>
          <p:cNvPicPr>
            <a:picLocks noChangeAspect="1"/>
          </p:cNvPicPr>
          <p:nvPr/>
        </p:nvPicPr>
        <p:blipFill>
          <a:blip r:embed="rId2"/>
          <a:stretch>
            <a:fillRect/>
          </a:stretch>
        </p:blipFill>
        <p:spPr>
          <a:xfrm>
            <a:off x="5724128" y="3140968"/>
            <a:ext cx="2655779" cy="2703196"/>
          </a:xfrm>
          <a:prstGeom prst="rect">
            <a:avLst/>
          </a:prstGeom>
        </p:spPr>
      </p:pic>
    </p:spTree>
    <p:extLst>
      <p:ext uri="{BB962C8B-B14F-4D97-AF65-F5344CB8AC3E}">
        <p14:creationId xmlns:p14="http://schemas.microsoft.com/office/powerpoint/2010/main" val="1619763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2" name="Rectangle 1"/>
          <p:cNvSpPr/>
          <p:nvPr/>
        </p:nvSpPr>
        <p:spPr>
          <a:xfrm>
            <a:off x="214282" y="980728"/>
            <a:ext cx="5352043" cy="461665"/>
          </a:xfrm>
          <a:prstGeom prst="rect">
            <a:avLst/>
          </a:prstGeom>
        </p:spPr>
        <p:txBody>
          <a:bodyPr wrap="none">
            <a:spAutoFit/>
          </a:bodyPr>
          <a:lstStyle/>
          <a:p>
            <a:r>
              <a:rPr lang="en-US" sz="2400" b="1" dirty="0"/>
              <a:t>Setting the precision of number formats </a:t>
            </a:r>
            <a:endParaRPr lang="en-US" sz="2400" dirty="0"/>
          </a:p>
        </p:txBody>
      </p:sp>
      <p:sp>
        <p:nvSpPr>
          <p:cNvPr id="8" name="Rectangle 7"/>
          <p:cNvSpPr/>
          <p:nvPr/>
        </p:nvSpPr>
        <p:spPr>
          <a:xfrm>
            <a:off x="214282" y="1442393"/>
            <a:ext cx="7094022" cy="369332"/>
          </a:xfrm>
          <a:prstGeom prst="rect">
            <a:avLst/>
          </a:prstGeom>
        </p:spPr>
        <p:txBody>
          <a:bodyPr wrap="square">
            <a:spAutoFit/>
          </a:bodyPr>
          <a:lstStyle/>
          <a:p>
            <a:r>
              <a:rPr lang="en-US" dirty="0">
                <a:solidFill>
                  <a:srgbClr val="000000"/>
                </a:solidFill>
                <a:latin typeface="Arial" panose="020B0604020202020204" pitchFamily="34" charset="0"/>
              </a:rPr>
              <a:t>To set the precision of number formats for an entire worksheet: </a:t>
            </a:r>
            <a:endParaRPr lang="en-US" dirty="0"/>
          </a:p>
        </p:txBody>
      </p:sp>
      <p:sp>
        <p:nvSpPr>
          <p:cNvPr id="9" name="Rectangle 8"/>
          <p:cNvSpPr/>
          <p:nvPr/>
        </p:nvSpPr>
        <p:spPr>
          <a:xfrm>
            <a:off x="275003" y="2036599"/>
            <a:ext cx="3240360" cy="2708434"/>
          </a:xfrm>
          <a:prstGeom prst="rect">
            <a:avLst/>
          </a:prstGeom>
        </p:spPr>
        <p:txBody>
          <a:bodyPr wrap="square">
            <a:spAutoFit/>
          </a:bodyPr>
          <a:lstStyle/>
          <a:p>
            <a:endParaRPr lang="en-US" sz="16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1. Click the </a:t>
            </a:r>
            <a:r>
              <a:rPr lang="en-US" sz="1400" b="1" dirty="0" smtClean="0">
                <a:solidFill>
                  <a:srgbClr val="000000"/>
                </a:solidFill>
                <a:latin typeface="Arial" panose="020B0604020202020204" pitchFamily="34" charset="0"/>
              </a:rPr>
              <a:t>File tab</a:t>
            </a:r>
            <a:r>
              <a:rPr lang="en-US" sz="1400" dirty="0" smtClean="0">
                <a:solidFill>
                  <a:srgbClr val="000000"/>
                </a:solidFill>
                <a:latin typeface="Arial" panose="020B0604020202020204" pitchFamily="34" charset="0"/>
              </a:rPr>
              <a:t>, </a:t>
            </a:r>
            <a:r>
              <a:rPr lang="en-US" sz="1400" dirty="0">
                <a:solidFill>
                  <a:srgbClr val="000000"/>
                </a:solidFill>
                <a:latin typeface="Arial" panose="020B0604020202020204" pitchFamily="34" charset="0"/>
              </a:rPr>
              <a:t>then select </a:t>
            </a:r>
            <a:r>
              <a:rPr lang="en-US" sz="1400" b="1" dirty="0" smtClean="0">
                <a:solidFill>
                  <a:srgbClr val="000000"/>
                </a:solidFill>
                <a:latin typeface="Arial" panose="020B0604020202020204" pitchFamily="34" charset="0"/>
              </a:rPr>
              <a:t>Options</a:t>
            </a:r>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2. Click on the </a:t>
            </a:r>
            <a:r>
              <a:rPr lang="en-US" sz="1400" b="1" i="1" dirty="0">
                <a:solidFill>
                  <a:srgbClr val="000000"/>
                </a:solidFill>
                <a:latin typeface="Arial" panose="020B0604020202020204" pitchFamily="34" charset="0"/>
              </a:rPr>
              <a:t>Advanced </a:t>
            </a:r>
            <a:r>
              <a:rPr lang="en-US" sz="1400" dirty="0">
                <a:solidFill>
                  <a:srgbClr val="000000"/>
                </a:solidFill>
                <a:latin typeface="Arial" panose="020B0604020202020204" pitchFamily="34" charset="0"/>
              </a:rPr>
              <a:t>category </a:t>
            </a:r>
          </a:p>
          <a:p>
            <a:r>
              <a:rPr lang="en-US" sz="1400" dirty="0">
                <a:solidFill>
                  <a:srgbClr val="000000"/>
                </a:solidFill>
                <a:latin typeface="Arial" panose="020B0604020202020204" pitchFamily="34" charset="0"/>
              </a:rPr>
              <a:t>3. Scroll down to </a:t>
            </a:r>
            <a:r>
              <a:rPr lang="en-US" sz="1400" b="1" i="1" dirty="0">
                <a:solidFill>
                  <a:srgbClr val="000000"/>
                </a:solidFill>
                <a:latin typeface="Arial" panose="020B0604020202020204" pitchFamily="34" charset="0"/>
              </a:rPr>
              <a:t>When calculating this workbook </a:t>
            </a:r>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4. Choose the </a:t>
            </a:r>
            <a:r>
              <a:rPr lang="en-US" sz="1400" b="1" dirty="0">
                <a:solidFill>
                  <a:srgbClr val="000000"/>
                </a:solidFill>
                <a:latin typeface="Arial" panose="020B0604020202020204" pitchFamily="34" charset="0"/>
              </a:rPr>
              <a:t>Precision as displayed </a:t>
            </a:r>
            <a:r>
              <a:rPr lang="en-US" sz="1400" dirty="0">
                <a:solidFill>
                  <a:srgbClr val="000000"/>
                </a:solidFill>
                <a:latin typeface="Arial" panose="020B0604020202020204" pitchFamily="34" charset="0"/>
              </a:rPr>
              <a:t>box and click </a:t>
            </a:r>
            <a:r>
              <a:rPr lang="en-US" sz="1400" b="1" dirty="0">
                <a:solidFill>
                  <a:srgbClr val="000000"/>
                </a:solidFill>
                <a:latin typeface="Arial" panose="020B0604020202020204" pitchFamily="34" charset="0"/>
              </a:rPr>
              <a:t>OK </a:t>
            </a:r>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When you choose </a:t>
            </a:r>
            <a:r>
              <a:rPr lang="en-US" sz="1400" b="1" dirty="0">
                <a:solidFill>
                  <a:srgbClr val="000000"/>
                </a:solidFill>
                <a:latin typeface="Arial" panose="020B0604020202020204" pitchFamily="34" charset="0"/>
              </a:rPr>
              <a:t>OK </a:t>
            </a:r>
            <a:r>
              <a:rPr lang="en-US" sz="1400" dirty="0">
                <a:solidFill>
                  <a:srgbClr val="000000"/>
                </a:solidFill>
                <a:latin typeface="Arial" panose="020B0604020202020204" pitchFamily="34" charset="0"/>
              </a:rPr>
              <a:t>you are warned that constant numbers throughout the workbook will be rounded permanently to match cell-formatting. </a:t>
            </a:r>
            <a:endParaRPr lang="en-US" sz="1400" dirty="0"/>
          </a:p>
        </p:txBody>
      </p:sp>
      <p:pic>
        <p:nvPicPr>
          <p:cNvPr id="10" name="Picture 9"/>
          <p:cNvPicPr>
            <a:picLocks noChangeAspect="1"/>
          </p:cNvPicPr>
          <p:nvPr/>
        </p:nvPicPr>
        <p:blipFill rotWithShape="1">
          <a:blip r:embed="rId2"/>
          <a:srcRect l="60237" r="35038" b="54667"/>
          <a:stretch/>
        </p:blipFill>
        <p:spPr>
          <a:xfrm>
            <a:off x="3649327" y="2132856"/>
            <a:ext cx="1368152" cy="4430274"/>
          </a:xfrm>
          <a:prstGeom prst="rect">
            <a:avLst/>
          </a:prstGeom>
        </p:spPr>
      </p:pic>
      <p:pic>
        <p:nvPicPr>
          <p:cNvPr id="11" name="Picture 10"/>
          <p:cNvPicPr>
            <a:picLocks noChangeAspect="1"/>
          </p:cNvPicPr>
          <p:nvPr/>
        </p:nvPicPr>
        <p:blipFill rotWithShape="1">
          <a:blip r:embed="rId3"/>
          <a:srcRect l="65750" r="7476" b="24334"/>
          <a:stretch/>
        </p:blipFill>
        <p:spPr>
          <a:xfrm>
            <a:off x="5148064" y="2829330"/>
            <a:ext cx="3850331" cy="3672408"/>
          </a:xfrm>
          <a:prstGeom prst="rect">
            <a:avLst/>
          </a:prstGeom>
        </p:spPr>
      </p:pic>
      <p:sp>
        <p:nvSpPr>
          <p:cNvPr id="12" name="Oval 11"/>
          <p:cNvSpPr/>
          <p:nvPr/>
        </p:nvSpPr>
        <p:spPr>
          <a:xfrm>
            <a:off x="4716016" y="5949280"/>
            <a:ext cx="301463"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3" name="Oval 12"/>
          <p:cNvSpPr/>
          <p:nvPr/>
        </p:nvSpPr>
        <p:spPr>
          <a:xfrm>
            <a:off x="4860032" y="4095963"/>
            <a:ext cx="319854" cy="3223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4" name="Oval 13"/>
          <p:cNvSpPr/>
          <p:nvPr/>
        </p:nvSpPr>
        <p:spPr>
          <a:xfrm>
            <a:off x="5422309" y="5373216"/>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6" name="Straight Arrow Connector 15"/>
          <p:cNvCxnSpPr/>
          <p:nvPr/>
        </p:nvCxnSpPr>
        <p:spPr>
          <a:xfrm>
            <a:off x="5724128" y="5589240"/>
            <a:ext cx="216024"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1317" y="4865033"/>
            <a:ext cx="3240888" cy="1600438"/>
          </a:xfrm>
          <a:prstGeom prst="rect">
            <a:avLst/>
          </a:prstGeom>
        </p:spPr>
        <p:txBody>
          <a:bodyPr wrap="square">
            <a:spAutoFit/>
          </a:bodyPr>
          <a:lstStyle/>
          <a:p>
            <a:r>
              <a:rPr lang="en-US" sz="1400" dirty="0">
                <a:solidFill>
                  <a:srgbClr val="000000"/>
                </a:solidFill>
                <a:latin typeface="Arial" panose="020B0604020202020204" pitchFamily="34" charset="0"/>
              </a:rPr>
              <a:t>This will affect all cells in the worksheet. If you only want to round certain cells, then you can use the =ROUND function to round to a specific number of decimal places or the =INT function to convert to an integer only. </a:t>
            </a:r>
            <a:endParaRPr lang="en-US" sz="1400" dirty="0"/>
          </a:p>
        </p:txBody>
      </p:sp>
    </p:spTree>
    <p:extLst>
      <p:ext uri="{BB962C8B-B14F-4D97-AF65-F5344CB8AC3E}">
        <p14:creationId xmlns:p14="http://schemas.microsoft.com/office/powerpoint/2010/main" val="327763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214282" y="1196752"/>
            <a:ext cx="8030126" cy="923330"/>
          </a:xfrm>
          <a:prstGeom prst="rect">
            <a:avLst/>
          </a:prstGeom>
        </p:spPr>
        <p:txBody>
          <a:bodyPr wrap="square">
            <a:spAutoFit/>
          </a:bodyPr>
          <a:lstStyle/>
          <a:p>
            <a:r>
              <a:rPr lang="en-US" dirty="0" smtClean="0">
                <a:solidFill>
                  <a:srgbClr val="000000"/>
                </a:solidFill>
                <a:latin typeface="Arial" panose="020B0604020202020204" pitchFamily="34" charset="0"/>
              </a:rPr>
              <a:t>=</a:t>
            </a:r>
            <a:r>
              <a:rPr lang="en-US" dirty="0">
                <a:solidFill>
                  <a:srgbClr val="000000"/>
                </a:solidFill>
                <a:latin typeface="Arial" panose="020B0604020202020204" pitchFamily="34" charset="0"/>
              </a:rPr>
              <a:t>ROUND </a:t>
            </a:r>
            <a:r>
              <a:rPr lang="en-US" dirty="0" smtClean="0">
                <a:solidFill>
                  <a:srgbClr val="000000"/>
                </a:solidFill>
                <a:latin typeface="Arial" panose="020B0604020202020204" pitchFamily="34" charset="0"/>
              </a:rPr>
              <a:t>(number; number of digits)  = round(2.5678;2)=2.57</a:t>
            </a: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a:t>
            </a:r>
            <a:r>
              <a:rPr lang="en-US" dirty="0" err="1" smtClean="0">
                <a:solidFill>
                  <a:srgbClr val="000000"/>
                </a:solidFill>
                <a:latin typeface="Arial" panose="020B0604020202020204" pitchFamily="34" charset="0"/>
              </a:rPr>
              <a:t>Int</a:t>
            </a:r>
            <a:r>
              <a:rPr lang="en-US" dirty="0" smtClean="0">
                <a:solidFill>
                  <a:srgbClr val="000000"/>
                </a:solidFill>
                <a:latin typeface="Arial" panose="020B0604020202020204" pitchFamily="34" charset="0"/>
              </a:rPr>
              <a:t>(number) = </a:t>
            </a:r>
            <a:r>
              <a:rPr lang="en-US" dirty="0" err="1" smtClean="0">
                <a:solidFill>
                  <a:srgbClr val="000000"/>
                </a:solidFill>
                <a:latin typeface="Arial" panose="020B0604020202020204" pitchFamily="34" charset="0"/>
              </a:rPr>
              <a:t>int</a:t>
            </a:r>
            <a:r>
              <a:rPr lang="en-US" dirty="0" smtClean="0">
                <a:solidFill>
                  <a:srgbClr val="000000"/>
                </a:solidFill>
                <a:latin typeface="Arial" panose="020B0604020202020204" pitchFamily="34" charset="0"/>
              </a:rPr>
              <a:t>(2.5678) = 2</a:t>
            </a:r>
            <a:endParaRPr lang="en-US" dirty="0"/>
          </a:p>
        </p:txBody>
      </p:sp>
    </p:spTree>
    <p:extLst>
      <p:ext uri="{BB962C8B-B14F-4D97-AF65-F5344CB8AC3E}">
        <p14:creationId xmlns:p14="http://schemas.microsoft.com/office/powerpoint/2010/main" val="74609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Formulas</a:t>
            </a:r>
            <a:endParaRPr lang="en-US" sz="2000" dirty="0">
              <a:latin typeface="Arial Black" pitchFamily="34" charset="0"/>
              <a:cs typeface="(AH) Manal Black" pitchFamily="2" charset="-78"/>
            </a:endParaRPr>
          </a:p>
        </p:txBody>
      </p:sp>
      <p:sp>
        <p:nvSpPr>
          <p:cNvPr id="3" name="Rectangle 2"/>
          <p:cNvSpPr/>
          <p:nvPr/>
        </p:nvSpPr>
        <p:spPr>
          <a:xfrm>
            <a:off x="201259" y="908720"/>
            <a:ext cx="8030126" cy="461665"/>
          </a:xfrm>
          <a:prstGeom prst="rect">
            <a:avLst/>
          </a:prstGeom>
        </p:spPr>
        <p:txBody>
          <a:bodyPr wrap="square">
            <a:spAutoFit/>
          </a:bodyPr>
          <a:lstStyle/>
          <a:p>
            <a:r>
              <a:rPr lang="en-US" sz="2400" b="1" dirty="0"/>
              <a:t>Statistical &amp; mathematical functions </a:t>
            </a:r>
            <a:endParaRPr lang="en-US" sz="2400" dirty="0"/>
          </a:p>
        </p:txBody>
      </p:sp>
      <p:sp>
        <p:nvSpPr>
          <p:cNvPr id="2" name="Rectangle 1"/>
          <p:cNvSpPr/>
          <p:nvPr/>
        </p:nvSpPr>
        <p:spPr>
          <a:xfrm>
            <a:off x="214282" y="1360770"/>
            <a:ext cx="8643998" cy="338554"/>
          </a:xfrm>
          <a:prstGeom prst="rect">
            <a:avLst/>
          </a:prstGeom>
        </p:spPr>
        <p:txBody>
          <a:bodyPr wrap="square">
            <a:spAutoFit/>
          </a:bodyPr>
          <a:lstStyle/>
          <a:p>
            <a:r>
              <a:rPr lang="en-US" sz="1600" dirty="0">
                <a:solidFill>
                  <a:srgbClr val="000000"/>
                </a:solidFill>
                <a:latin typeface="Arial" panose="020B0604020202020204" pitchFamily="34" charset="0"/>
              </a:rPr>
              <a:t>Some of the most commonly used statistical and mathematical functions are shown below. </a:t>
            </a:r>
            <a:endParaRPr lang="en-US" sz="1600" dirty="0"/>
          </a:p>
        </p:txBody>
      </p:sp>
      <p:pic>
        <p:nvPicPr>
          <p:cNvPr id="4" name="Picture 3"/>
          <p:cNvPicPr>
            <a:picLocks noChangeAspect="1"/>
          </p:cNvPicPr>
          <p:nvPr/>
        </p:nvPicPr>
        <p:blipFill>
          <a:blip r:embed="rId2"/>
          <a:stretch>
            <a:fillRect/>
          </a:stretch>
        </p:blipFill>
        <p:spPr>
          <a:xfrm>
            <a:off x="1187624" y="1809859"/>
            <a:ext cx="6605651" cy="4611082"/>
          </a:xfrm>
          <a:prstGeom prst="rect">
            <a:avLst/>
          </a:prstGeom>
        </p:spPr>
      </p:pic>
    </p:spTree>
    <p:extLst>
      <p:ext uri="{BB962C8B-B14F-4D97-AF65-F5344CB8AC3E}">
        <p14:creationId xmlns:p14="http://schemas.microsoft.com/office/powerpoint/2010/main" val="276568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556792"/>
            <a:ext cx="7992888" cy="523220"/>
          </a:xfrm>
          <a:prstGeom prst="rect">
            <a:avLst/>
          </a:prstGeom>
          <a:noFill/>
        </p:spPr>
        <p:txBody>
          <a:bodyPr wrap="square" rtlCol="1">
            <a:spAutoFit/>
          </a:bodyPr>
          <a:lstStyle/>
          <a:p>
            <a:r>
              <a:rPr lang="en-US" sz="2800" dirty="0" smtClean="0">
                <a:cs typeface="(AH) Manal Black" pitchFamily="2" charset="-78"/>
              </a:rPr>
              <a:t>Next lecture</a:t>
            </a:r>
            <a:r>
              <a:rPr lang="en-US" sz="2800" dirty="0" smtClean="0">
                <a:cs typeface="(AH) Manal Black" pitchFamily="2" charset="-78"/>
              </a:rPr>
              <a:t>:</a:t>
            </a:r>
            <a:endParaRPr lang="en-US" sz="2800" b="1" dirty="0">
              <a:latin typeface="Arial Black" pitchFamily="34" charset="0"/>
              <a:cs typeface="(AH) Manal Black" pitchFamily="2" charset="-78"/>
            </a:endParaRPr>
          </a:p>
        </p:txBody>
      </p:sp>
      <p:sp>
        <p:nvSpPr>
          <p:cNvPr id="6" name="TextBox 5"/>
          <p:cNvSpPr txBox="1"/>
          <p:nvPr/>
        </p:nvSpPr>
        <p:spPr>
          <a:xfrm>
            <a:off x="539552" y="5229200"/>
            <a:ext cx="5544616" cy="1015663"/>
          </a:xfrm>
          <a:prstGeom prst="rect">
            <a:avLst/>
          </a:prstGeom>
          <a:noFill/>
        </p:spPr>
        <p:txBody>
          <a:bodyPr wrap="square" rtlCol="1">
            <a:spAutoFit/>
          </a:bodyPr>
          <a:lstStyle/>
          <a:p>
            <a:r>
              <a:rPr lang="en-US" sz="6000" dirty="0" smtClean="0">
                <a:latin typeface="Hacen Extender X-Slant" pitchFamily="2" charset="-78"/>
                <a:cs typeface="Hacen Extender X-Slant" pitchFamily="2" charset="-78"/>
              </a:rPr>
              <a:t>Thank you very much</a:t>
            </a:r>
            <a:endParaRPr lang="ar-IQ" sz="6000" dirty="0" smtClean="0">
              <a:latin typeface="Hacen Extender X-Slant" pitchFamily="2" charset="-78"/>
              <a:cs typeface="Hacen Extender X-Slant" pitchFamily="2" charset="-78"/>
            </a:endParaRPr>
          </a:p>
        </p:txBody>
      </p:sp>
      <p:sp>
        <p:nvSpPr>
          <p:cNvPr id="7" name="TextBox 6"/>
          <p:cNvSpPr txBox="1"/>
          <p:nvPr/>
        </p:nvSpPr>
        <p:spPr>
          <a:xfrm>
            <a:off x="214282" y="428605"/>
            <a:ext cx="8643998" cy="400110"/>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rtl="1"/>
            <a:r>
              <a:rPr lang="en-US" sz="2000" dirty="0" smtClean="0">
                <a:latin typeface="Arial Black" pitchFamily="34" charset="0"/>
                <a:cs typeface="(AH) Manal Black" pitchFamily="2" charset="-78"/>
              </a:rPr>
              <a:t>Excel 2013                                                                        Next</a:t>
            </a:r>
            <a:endParaRPr lang="en-US" sz="2000" dirty="0">
              <a:latin typeface="Arial Black" pitchFamily="34" charset="0"/>
              <a:cs typeface="(AH) Manal Black" pitchFamily="2" charset="-78"/>
            </a:endParaRPr>
          </a:p>
        </p:txBody>
      </p:sp>
    </p:spTree>
    <p:extLst>
      <p:ext uri="{BB962C8B-B14F-4D97-AF65-F5344CB8AC3E}">
        <p14:creationId xmlns:p14="http://schemas.microsoft.com/office/powerpoint/2010/main" val="3325485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5591</TotalTime>
  <Words>763</Words>
  <Application>Microsoft Office PowerPoint</Application>
  <PresentationFormat>On-screen Show (4:3)</PresentationFormat>
  <Paragraphs>45</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(AH) Manal Black</vt:lpstr>
      <vt:lpstr>AGA Granada غرناطة V2</vt:lpstr>
      <vt:lpstr>Arial</vt:lpstr>
      <vt:lpstr>Arial Black</vt:lpstr>
      <vt:lpstr>Calibri</vt:lpstr>
      <vt:lpstr>Cooper Black</vt:lpstr>
      <vt:lpstr>Hacen Extender X-Slant</vt:lpstr>
      <vt:lpstr>Office Theme</vt:lpstr>
      <vt:lpstr>Microsoft Excel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447</cp:revision>
  <dcterms:created xsi:type="dcterms:W3CDTF">2021-10-20T16:32:18Z</dcterms:created>
  <dcterms:modified xsi:type="dcterms:W3CDTF">2022-05-07T18:26:50Z</dcterms:modified>
</cp:coreProperties>
</file>